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8" r:id="rId2"/>
    <p:sldId id="257" r:id="rId3"/>
    <p:sldId id="273" r:id="rId4"/>
    <p:sldId id="350" r:id="rId5"/>
    <p:sldId id="351" r:id="rId6"/>
    <p:sldId id="368" r:id="rId7"/>
    <p:sldId id="369" r:id="rId8"/>
    <p:sldId id="372" r:id="rId9"/>
    <p:sldId id="370" r:id="rId10"/>
    <p:sldId id="373" r:id="rId11"/>
    <p:sldId id="381" r:id="rId12"/>
    <p:sldId id="374" r:id="rId13"/>
    <p:sldId id="382" r:id="rId14"/>
    <p:sldId id="380" r:id="rId15"/>
    <p:sldId id="375" r:id="rId16"/>
    <p:sldId id="376" r:id="rId17"/>
    <p:sldId id="378" r:id="rId18"/>
    <p:sldId id="377" r:id="rId19"/>
    <p:sldId id="371" r:id="rId20"/>
    <p:sldId id="379" r:id="rId21"/>
    <p:sldId id="30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B621F-AD63-4506-AB66-7FF268D81C58}" v="835" dt="2022-04-20T00:55:23.350"/>
    <p1510:client id="{B3261B22-FD45-4BA2-9229-2F21CD752A08}" v="3561" dt="2022-04-19T12:07:12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15" autoAdjust="0"/>
    <p:restoredTop sz="82038" autoAdjust="0"/>
  </p:normalViewPr>
  <p:slideViewPr>
    <p:cSldViewPr snapToGrid="0">
      <p:cViewPr varScale="1">
        <p:scale>
          <a:sx n="65" d="100"/>
          <a:sy n="65" d="100"/>
        </p:scale>
        <p:origin x="9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BA90F-A7D6-499E-B2AF-0A696DF2CD02}" type="datetimeFigureOut">
              <a:t>2024-04-01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2E2C1-C86E-4A54-BA8D-9B4338388DB1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29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8498C-BC46-41C7-9C85-0259EAFAC36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221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798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714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66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1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17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71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312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6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619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90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947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986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5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heatmap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방법에서 리소스가 많이 드는 </a:t>
            </a:r>
            <a:r>
              <a:rPr lang="en-US" altLang="ko-KR" dirty="0" err="1" smtClean="0"/>
              <a:t>upsampling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post-processing</a:t>
            </a:r>
            <a:r>
              <a:rPr lang="ko-KR" altLang="en-US" dirty="0" smtClean="0"/>
              <a:t>을 생략하여 높은 효율성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HRNetHRNet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TokenPose</a:t>
            </a:r>
            <a:endParaRPr lang="en-US" altLang="ko-KR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648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529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01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031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03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A2E2C1-C86E-4A54-BA8D-9B4338388DB1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263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tiff"/><Relationship Id="rId3" Type="http://schemas.openxmlformats.org/officeDocument/2006/relationships/image" Target="../media/image5.png"/><Relationship Id="rId7" Type="http://schemas.openxmlformats.org/officeDocument/2006/relationships/image" Target="../media/image2.gif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5ECF92-97F2-4B6E-85D0-35253D37359E}"/>
              </a:ext>
            </a:extLst>
          </p:cNvPr>
          <p:cNvSpPr/>
          <p:nvPr userDrawn="1"/>
        </p:nvSpPr>
        <p:spPr>
          <a:xfrm>
            <a:off x="1706755" y="251269"/>
            <a:ext cx="6096000" cy="28623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lnSpc>
                <a:spcPct val="90000"/>
              </a:lnSpc>
              <a:defRPr/>
            </a:pPr>
            <a:r>
              <a:rPr lang="en-US" altLang="ko-KR" sz="1400" baseline="0" dirty="0">
                <a:solidFill>
                  <a:schemeClr val="tx1"/>
                </a:solidFill>
                <a:latin typeface="+mn-lt"/>
                <a:cs typeface="Biome Light" panose="020B0502040204020203" pitchFamily="34" charset="0"/>
              </a:rPr>
              <a:t>Medical</a:t>
            </a:r>
            <a:r>
              <a:rPr lang="ko-KR" altLang="en-US" sz="1400" baseline="0" dirty="0">
                <a:solidFill>
                  <a:schemeClr val="tx1"/>
                </a:solidFill>
                <a:latin typeface="+mn-lt"/>
                <a:cs typeface="Biome Light" panose="020B0502040204020203" pitchFamily="34" charset="0"/>
              </a:rPr>
              <a:t> </a:t>
            </a:r>
            <a:r>
              <a:rPr lang="en-US" altLang="ko-KR" sz="1400" baseline="0" dirty="0">
                <a:solidFill>
                  <a:schemeClr val="tx1"/>
                </a:solidFill>
                <a:latin typeface="+mn-lt"/>
                <a:cs typeface="Biome Light" panose="020B0502040204020203" pitchFamily="34" charset="0"/>
              </a:rPr>
              <a:t>Imaging</a:t>
            </a:r>
            <a:r>
              <a:rPr lang="ko-KR" altLang="en-US" sz="1400" baseline="0" dirty="0">
                <a:solidFill>
                  <a:schemeClr val="tx1"/>
                </a:solidFill>
                <a:latin typeface="+mn-lt"/>
                <a:cs typeface="Biome Light" panose="020B0502040204020203" pitchFamily="34" charset="0"/>
              </a:rPr>
              <a:t> </a:t>
            </a:r>
            <a:r>
              <a:rPr lang="en-US" altLang="ko-KR" sz="1400" baseline="0" dirty="0">
                <a:solidFill>
                  <a:schemeClr val="tx1"/>
                </a:solidFill>
                <a:latin typeface="+mn-lt"/>
                <a:cs typeface="Biome Light" panose="020B0502040204020203" pitchFamily="34" charset="0"/>
              </a:rPr>
              <a:t>&amp; Intelligent Reality Lab.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2E12508-413C-4C21-84EE-FC580C502003}"/>
              </a:ext>
            </a:extLst>
          </p:cNvPr>
          <p:cNvCxnSpPr/>
          <p:nvPr userDrawn="1"/>
        </p:nvCxnSpPr>
        <p:spPr>
          <a:xfrm>
            <a:off x="406400" y="2554513"/>
            <a:ext cx="111614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0138EA-3FE8-4131-A536-B61CDF2B6D06}"/>
              </a:ext>
            </a:extLst>
          </p:cNvPr>
          <p:cNvCxnSpPr/>
          <p:nvPr userDrawn="1"/>
        </p:nvCxnSpPr>
        <p:spPr>
          <a:xfrm>
            <a:off x="406400" y="4151084"/>
            <a:ext cx="111614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1D698E-C961-4688-BE56-3C57AA499FD3}"/>
              </a:ext>
            </a:extLst>
          </p:cNvPr>
          <p:cNvSpPr/>
          <p:nvPr userDrawn="1"/>
        </p:nvSpPr>
        <p:spPr>
          <a:xfrm>
            <a:off x="406399" y="2224252"/>
            <a:ext cx="10883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rgbClr val="FD8A02"/>
                </a:solidFill>
                <a:latin typeface="+mn-ea"/>
                <a:ea typeface="+mn-ea"/>
              </a:rPr>
              <a:t>www.mi2rl.co</a:t>
            </a:r>
          </a:p>
        </p:txBody>
      </p:sp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980EB855-AA53-4878-B66E-1E882AFB96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98" y="6349814"/>
            <a:ext cx="1336255" cy="310702"/>
          </a:xfrm>
          <a:prstGeom prst="rect">
            <a:avLst/>
          </a:prstGeom>
        </p:spPr>
      </p:pic>
      <p:pic>
        <p:nvPicPr>
          <p:cNvPr id="32" name="그림 31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21743184-35A5-4C69-A887-4AF2523438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244" y="6320500"/>
            <a:ext cx="1336255" cy="36933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F647AF1-1FD3-46CC-AD2C-ED7E428B915C}"/>
              </a:ext>
            </a:extLst>
          </p:cNvPr>
          <p:cNvSpPr/>
          <p:nvPr userDrawn="1"/>
        </p:nvSpPr>
        <p:spPr>
          <a:xfrm>
            <a:off x="406399" y="61376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/>
              <a:t>Department of Biomedical Engineering, </a:t>
            </a:r>
          </a:p>
          <a:p>
            <a:r>
              <a:rPr lang="en-US" altLang="ko-KR" sz="1200" dirty="0"/>
              <a:t>Asan Medical Institute of Convergence Science and Technology, Asan Medical Center, </a:t>
            </a:r>
          </a:p>
          <a:p>
            <a:r>
              <a:rPr lang="en-US" altLang="ko-KR" sz="1200" dirty="0"/>
              <a:t>University of Ulsan College of Medicine, Seoul, Republic of Korea</a:t>
            </a:r>
            <a:endParaRPr lang="ko-KR" altLang="en-US" sz="1200" dirty="0"/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4AE01787-C63F-489F-8B5F-CC470B3CA3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9" y="267573"/>
            <a:ext cx="1259425" cy="4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00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65D07C11-24E5-44DD-A5DB-2DB0BFB471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98" y="6349814"/>
            <a:ext cx="1336255" cy="310702"/>
          </a:xfrm>
          <a:prstGeom prst="rect">
            <a:avLst/>
          </a:prstGeom>
        </p:spPr>
      </p:pic>
      <p:pic>
        <p:nvPicPr>
          <p:cNvPr id="17" name="그림 16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804D4E2F-55E0-43E9-925A-C9FCBF3FD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244" y="6320500"/>
            <a:ext cx="1336255" cy="369331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7F0C13ED-F698-4113-9C4F-65932611B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494" y="217695"/>
            <a:ext cx="1259425" cy="48038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19BC009-2840-462D-8CC5-C6C8603B6D70}"/>
              </a:ext>
            </a:extLst>
          </p:cNvPr>
          <p:cNvCxnSpPr>
            <a:cxnSpLocks/>
          </p:cNvCxnSpPr>
          <p:nvPr userDrawn="1"/>
        </p:nvCxnSpPr>
        <p:spPr>
          <a:xfrm>
            <a:off x="406400" y="817679"/>
            <a:ext cx="11591519" cy="0"/>
          </a:xfrm>
          <a:prstGeom prst="line">
            <a:avLst/>
          </a:prstGeom>
          <a:ln w="19050">
            <a:solidFill>
              <a:srgbClr val="016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11F5422C-CA7A-4069-8058-F5ED5EADA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0501" y="63761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35459417-FCFB-438F-94CD-7EE097046E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276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662DCA-D549-48AF-B718-9E9B26BEBF6A}"/>
              </a:ext>
            </a:extLst>
          </p:cNvPr>
          <p:cNvCxnSpPr/>
          <p:nvPr userDrawn="1"/>
        </p:nvCxnSpPr>
        <p:spPr>
          <a:xfrm rot="10800000">
            <a:off x="431800" y="329689"/>
            <a:ext cx="1357314" cy="0"/>
          </a:xfrm>
          <a:prstGeom prst="line">
            <a:avLst/>
          </a:prstGeom>
          <a:ln w="38100">
            <a:solidFill>
              <a:srgbClr val="016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7525A3E-F49A-44E2-BA42-E6ABA622C4DA}"/>
              </a:ext>
            </a:extLst>
          </p:cNvPr>
          <p:cNvCxnSpPr/>
          <p:nvPr userDrawn="1"/>
        </p:nvCxnSpPr>
        <p:spPr>
          <a:xfrm rot="10800000">
            <a:off x="431800" y="1416544"/>
            <a:ext cx="1321115" cy="0"/>
          </a:xfrm>
          <a:prstGeom prst="line">
            <a:avLst/>
          </a:prstGeom>
          <a:ln w="12700">
            <a:solidFill>
              <a:srgbClr val="016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65D07C11-24E5-44DD-A5DB-2DB0BFB471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98" y="6349814"/>
            <a:ext cx="1336255" cy="310702"/>
          </a:xfrm>
          <a:prstGeom prst="rect">
            <a:avLst/>
          </a:prstGeom>
        </p:spPr>
      </p:pic>
      <p:pic>
        <p:nvPicPr>
          <p:cNvPr id="17" name="그림 16" descr="표지판, 음식, 플레이트, 그리기이(가) 표시된 사진&#10;&#10;자동 생성된 설명">
            <a:extLst>
              <a:ext uri="{FF2B5EF4-FFF2-40B4-BE49-F238E27FC236}">
                <a16:creationId xmlns:a16="http://schemas.microsoft.com/office/drawing/2014/main" id="{804D4E2F-55E0-43E9-925A-C9FCBF3FD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244" y="6320500"/>
            <a:ext cx="1336255" cy="369331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7F0C13ED-F698-4113-9C4F-65932611B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494" y="267573"/>
            <a:ext cx="1259425" cy="480388"/>
          </a:xfrm>
          <a:prstGeom prst="rect">
            <a:avLst/>
          </a:prstGeom>
        </p:spPr>
      </p:pic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93A57DA9-7616-4AFF-9A94-AF4944F4B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0501" y="63761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35459417-FCFB-438F-94CD-7EE097046E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052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 descr="사람, 가장, 사진, 전면이(가) 표시된 사진&#10;&#10;자동 생성된 설명">
            <a:extLst>
              <a:ext uri="{FF2B5EF4-FFF2-40B4-BE49-F238E27FC236}">
                <a16:creationId xmlns:a16="http://schemas.microsoft.com/office/drawing/2014/main" id="{163B9A99-E4EE-4D26-A30C-46759B6FF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/>
          <a:stretch/>
        </p:blipFill>
        <p:spPr>
          <a:xfrm>
            <a:off x="632339" y="2963481"/>
            <a:ext cx="10927324" cy="3730699"/>
          </a:xfrm>
          <a:prstGeom prst="rect">
            <a:avLst/>
          </a:prstGeom>
        </p:spPr>
      </p:pic>
      <p:sp>
        <p:nvSpPr>
          <p:cNvPr id="67" name="내용 개체 틀 2">
            <a:extLst>
              <a:ext uri="{FF2B5EF4-FFF2-40B4-BE49-F238E27FC236}">
                <a16:creationId xmlns:a16="http://schemas.microsoft.com/office/drawing/2014/main" id="{72420265-9EA7-4084-9F02-CB625D59F37B}"/>
              </a:ext>
            </a:extLst>
          </p:cNvPr>
          <p:cNvSpPr txBox="1">
            <a:spLocks/>
          </p:cNvSpPr>
          <p:nvPr userDrawn="1"/>
        </p:nvSpPr>
        <p:spPr>
          <a:xfrm>
            <a:off x="632337" y="74123"/>
            <a:ext cx="6380083" cy="738472"/>
          </a:xfrm>
          <a:prstGeom prst="rect">
            <a:avLst/>
          </a:prstGeom>
          <a:noFill/>
        </p:spPr>
        <p:txBody>
          <a:bodyPr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36511" indent="0" defTabSz="914377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buNone/>
              <a:defRPr/>
            </a:pPr>
            <a:r>
              <a:rPr kumimoji="1" lang="en-US" altLang="ko-KR" dirty="0">
                <a:solidFill>
                  <a:srgbClr val="01686D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Collaborators</a:t>
            </a:r>
            <a:endParaRPr kumimoji="1" lang="en-US" altLang="ko-KR" sz="2800" kern="1100" dirty="0">
              <a:solidFill>
                <a:srgbClr val="01686D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68" name="Rectangle 27">
            <a:extLst>
              <a:ext uri="{FF2B5EF4-FFF2-40B4-BE49-F238E27FC236}">
                <a16:creationId xmlns:a16="http://schemas.microsoft.com/office/drawing/2014/main" id="{3B858C41-A95D-44CF-8C43-28F9B2F505BF}"/>
              </a:ext>
            </a:extLst>
          </p:cNvPr>
          <p:cNvSpPr/>
          <p:nvPr userDrawn="1"/>
        </p:nvSpPr>
        <p:spPr>
          <a:xfrm>
            <a:off x="632338" y="754097"/>
            <a:ext cx="5840869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tabLst>
                <a:tab pos="1346166" algn="l"/>
              </a:tabLst>
              <a:defRPr/>
            </a:pPr>
            <a:r>
              <a:rPr kumimoji="1" lang="en-US" altLang="ko-KR" sz="1400" b="1" kern="1100" dirty="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Radiology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Joon </a:t>
            </a:r>
            <a:r>
              <a:rPr kumimoji="1" lang="en-US" altLang="ko-KR" sz="1100" kern="1100" dirty="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Beom</a:t>
            </a:r>
            <a:r>
              <a:rPr kumimoji="1" lang="en-US" altLang="ko-KR" sz="1100" kern="1100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dirty="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Seo</a:t>
            </a:r>
            <a:r>
              <a:rPr kumimoji="1" lang="en-US" altLang="ko-KR" sz="1100" kern="1100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, </a:t>
            </a:r>
            <a:r>
              <a:rPr kumimoji="1" lang="en-US" altLang="ko-KR" sz="1100" kern="1100" dirty="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SangMin</a:t>
            </a:r>
            <a:r>
              <a:rPr kumimoji="1" lang="en-US" altLang="ko-KR" sz="1100" kern="1100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dirty="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Lee</a:t>
            </a:r>
            <a:r>
              <a:rPr kumimoji="1" lang="en-US" altLang="ko-KR" sz="1100" kern="1100" baseline="30000" dirty="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A,B</a:t>
            </a:r>
            <a:r>
              <a:rPr kumimoji="1" lang="en-US" altLang="ko-KR" sz="1100" kern="1100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, Dong Hyun, Yang, Hyung </a:t>
            </a:r>
            <a:r>
              <a:rPr kumimoji="1" lang="en-US" altLang="ko-KR" sz="1100" kern="1100" dirty="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Jin</a:t>
            </a:r>
            <a:r>
              <a:rPr kumimoji="1" lang="en-US" altLang="ko-KR" sz="1100" kern="1100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Won, Ho Sung Kim, Seung Chai Jung, Ji </a:t>
            </a:r>
            <a:r>
              <a:rPr kumimoji="1" lang="en-US" altLang="ko-KR" sz="1100" kern="1100" dirty="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Eun</a:t>
            </a:r>
            <a:r>
              <a:rPr kumimoji="1" lang="en-US" altLang="ko-KR" sz="1100" kern="1100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Park, So Jung Lee, </a:t>
            </a:r>
            <a:r>
              <a:rPr kumimoji="1" lang="en-US" altLang="ko-KR" sz="1100" kern="1100" dirty="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Jeong</a:t>
            </a:r>
            <a:r>
              <a:rPr kumimoji="1" lang="en-US" altLang="ko-KR" sz="1100" kern="1100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Hyun Lee, </a:t>
            </a:r>
            <a:r>
              <a:rPr kumimoji="1" lang="en-US" altLang="ko-KR" sz="1100" kern="1100" dirty="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Gilsun</a:t>
            </a:r>
            <a:r>
              <a:rPr kumimoji="1" lang="en-US" altLang="ko-KR" sz="1100" kern="1100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Hong</a:t>
            </a:r>
          </a:p>
        </p:txBody>
      </p:sp>
      <p:sp>
        <p:nvSpPr>
          <p:cNvPr id="69" name="Rectangle 27">
            <a:extLst>
              <a:ext uri="{FF2B5EF4-FFF2-40B4-BE49-F238E27FC236}">
                <a16:creationId xmlns:a16="http://schemas.microsoft.com/office/drawing/2014/main" id="{12A6BEFC-6BD1-43CB-BB42-8A6C21F660DD}"/>
              </a:ext>
            </a:extLst>
          </p:cNvPr>
          <p:cNvSpPr/>
          <p:nvPr userDrawn="1"/>
        </p:nvSpPr>
        <p:spPr>
          <a:xfrm>
            <a:off x="6096000" y="754097"/>
            <a:ext cx="6096000" cy="737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Neurology</a:t>
            </a:r>
            <a:endParaRPr kumimoji="1" lang="en-US" altLang="ko-KR" sz="1400" kern="1100">
              <a:solidFill>
                <a:srgbClr val="FD8A02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Dong-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Wha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Kang,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Chongsik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Lee,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Jaehong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Lee,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Sangbeom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Jun,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Misun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Kwon,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Beomjun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Kim</a:t>
            </a:r>
            <a:r>
              <a:rPr kumimoji="1" lang="en-US" altLang="ko-KR" sz="7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5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70" name="Rectangle 27">
            <a:extLst>
              <a:ext uri="{FF2B5EF4-FFF2-40B4-BE49-F238E27FC236}">
                <a16:creationId xmlns:a16="http://schemas.microsoft.com/office/drawing/2014/main" id="{7C311B84-C262-4803-808C-C040E39C144A}"/>
              </a:ext>
            </a:extLst>
          </p:cNvPr>
          <p:cNvSpPr/>
          <p:nvPr userDrawn="1"/>
        </p:nvSpPr>
        <p:spPr>
          <a:xfrm>
            <a:off x="632337" y="1924251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Cardiology</a:t>
            </a:r>
            <a:endParaRPr kumimoji="1" lang="en-US" altLang="ko-KR" sz="1400" kern="1100">
              <a:solidFill>
                <a:srgbClr val="FD8A02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Jaekwan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Song,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Jongmin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Song, Young-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Hak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Kim</a:t>
            </a:r>
            <a:endParaRPr kumimoji="1" lang="en-US" altLang="ko-KR" sz="5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71" name="Rectangle 27">
            <a:extLst>
              <a:ext uri="{FF2B5EF4-FFF2-40B4-BE49-F238E27FC236}">
                <a16:creationId xmlns:a16="http://schemas.microsoft.com/office/drawing/2014/main" id="{59D9E29D-AB28-4069-B7EB-D8EC3C68B4F0}"/>
              </a:ext>
            </a:extLst>
          </p:cNvPr>
          <p:cNvSpPr/>
          <p:nvPr userDrawn="1"/>
        </p:nvSpPr>
        <p:spPr>
          <a:xfrm>
            <a:off x="6096000" y="2418770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Emergency Medicine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Dong-Woo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Seo</a:t>
            </a:r>
            <a:endParaRPr kumimoji="1" lang="en-US" altLang="ko-KR" sz="11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72" name="Rectangle 27">
            <a:extLst>
              <a:ext uri="{FF2B5EF4-FFF2-40B4-BE49-F238E27FC236}">
                <a16:creationId xmlns:a16="http://schemas.microsoft.com/office/drawing/2014/main" id="{69D8D754-1F9A-4929-8A16-8E4893F5D9DA}"/>
              </a:ext>
            </a:extLst>
          </p:cNvPr>
          <p:cNvSpPr/>
          <p:nvPr userDrawn="1"/>
        </p:nvSpPr>
        <p:spPr>
          <a:xfrm>
            <a:off x="632337" y="1442376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Pathology</a:t>
            </a:r>
            <a:endParaRPr kumimoji="1" lang="en-US" altLang="ko-KR" sz="1400" kern="1100">
              <a:solidFill>
                <a:srgbClr val="FD8A02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Hyunjeong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Go,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Gyuheon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Choi,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Gyungyub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Gong, Dong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Eun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Song</a:t>
            </a:r>
            <a:r>
              <a:rPr kumimoji="1" lang="en-US" altLang="ko-KR" sz="10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7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73" name="Rectangle 27">
            <a:extLst>
              <a:ext uri="{FF2B5EF4-FFF2-40B4-BE49-F238E27FC236}">
                <a16:creationId xmlns:a16="http://schemas.microsoft.com/office/drawing/2014/main" id="{1BCF6923-E837-49E1-A67D-78CDBE479814}"/>
              </a:ext>
            </a:extLst>
          </p:cNvPr>
          <p:cNvSpPr/>
          <p:nvPr userDrawn="1"/>
        </p:nvSpPr>
        <p:spPr>
          <a:xfrm>
            <a:off x="6096000" y="1445093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Surgery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Beom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Seok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Ko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JongHun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Jeong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Songchuk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Kim, Tae-Yon Sung</a:t>
            </a:r>
            <a:r>
              <a:rPr kumimoji="1" lang="en-US" altLang="ko-KR" sz="9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8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74" name="Rectangle 27">
            <a:extLst>
              <a:ext uri="{FF2B5EF4-FFF2-40B4-BE49-F238E27FC236}">
                <a16:creationId xmlns:a16="http://schemas.microsoft.com/office/drawing/2014/main" id="{B3779AAE-D4A6-417D-A048-FA0B197929F2}"/>
              </a:ext>
            </a:extLst>
          </p:cNvPr>
          <p:cNvSpPr/>
          <p:nvPr userDrawn="1"/>
        </p:nvSpPr>
        <p:spPr>
          <a:xfrm>
            <a:off x="6096000" y="1929559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Internal Medicine</a:t>
            </a: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Jeongsik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Byeon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, Kang Mo Kim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1AB45EE-1722-4BD4-B755-7B1ED79199DE}"/>
              </a:ext>
            </a:extLst>
          </p:cNvPr>
          <p:cNvSpPr/>
          <p:nvPr userDrawn="1"/>
        </p:nvSpPr>
        <p:spPr>
          <a:xfrm>
            <a:off x="632337" y="2404652"/>
            <a:ext cx="4421219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400" b="1" kern="1100">
                <a:solidFill>
                  <a:srgbClr val="FD8A02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Anesthesiology</a:t>
            </a:r>
            <a:endParaRPr kumimoji="1" lang="en-US" altLang="ko-KR" sz="1400" kern="1100">
              <a:solidFill>
                <a:srgbClr val="FD8A02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  <a:p>
            <a:pPr marL="36511" defTabSz="914377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CC66"/>
              </a:buClr>
              <a:defRPr/>
            </a:pP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Sung-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Hoon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Kim, </a:t>
            </a:r>
            <a:r>
              <a:rPr kumimoji="1" lang="en-US" altLang="ko-KR" sz="1100" kern="110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Eun</a:t>
            </a:r>
            <a:r>
              <a:rPr kumimoji="1" lang="en-US" altLang="ko-KR" sz="11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Ho Lee</a:t>
            </a:r>
            <a:r>
              <a:rPr kumimoji="1" lang="en-US" altLang="ko-KR" sz="900" kern="110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</a:t>
            </a:r>
            <a:endParaRPr kumimoji="1" lang="en-US" altLang="ko-KR" sz="800" kern="110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AEDE155-2147-425D-B909-20E1BBCA3D16}"/>
              </a:ext>
            </a:extLst>
          </p:cNvPr>
          <p:cNvCxnSpPr/>
          <p:nvPr userDrawn="1"/>
        </p:nvCxnSpPr>
        <p:spPr>
          <a:xfrm>
            <a:off x="632340" y="754095"/>
            <a:ext cx="109273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B5A7338-3F9E-477B-8B10-FAC79337ACF0}"/>
              </a:ext>
            </a:extLst>
          </p:cNvPr>
          <p:cNvGrpSpPr/>
          <p:nvPr userDrawn="1"/>
        </p:nvGrpSpPr>
        <p:grpSpPr>
          <a:xfrm>
            <a:off x="0" y="6507554"/>
            <a:ext cx="12192000" cy="389063"/>
            <a:chOff x="0" y="6507554"/>
            <a:chExt cx="12192000" cy="38906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49C6646-FE5B-4719-9A5D-7C74E5F3BD23}"/>
                </a:ext>
              </a:extLst>
            </p:cNvPr>
            <p:cNvSpPr/>
            <p:nvPr/>
          </p:nvSpPr>
          <p:spPr>
            <a:xfrm>
              <a:off x="0" y="6507554"/>
              <a:ext cx="12192000" cy="3890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6F9C8336-CC86-4CA9-8BD0-F8DE0DD800F4}"/>
                </a:ext>
              </a:extLst>
            </p:cNvPr>
            <p:cNvGrpSpPr/>
            <p:nvPr/>
          </p:nvGrpSpPr>
          <p:grpSpPr>
            <a:xfrm>
              <a:off x="279664" y="6576085"/>
              <a:ext cx="11632673" cy="252000"/>
              <a:chOff x="279665" y="6576085"/>
              <a:chExt cx="11632673" cy="252000"/>
            </a:xfrm>
          </p:grpSpPr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4E530181-7877-4405-BAF9-E14177BD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665" y="6594085"/>
                <a:ext cx="493714" cy="216000"/>
              </a:xfrm>
              <a:prstGeom prst="rect">
                <a:avLst/>
              </a:prstGeom>
            </p:spPr>
          </p:pic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9E5C4524-5962-4FF5-A4C9-CA7761542B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0591" y="6576085"/>
                <a:ext cx="911747" cy="25200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DB7A1AF5-0119-45D8-BDB4-1EAB3C219E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00" t="32400" r="11800" b="39186"/>
              <a:stretch/>
            </p:blipFill>
            <p:spPr>
              <a:xfrm>
                <a:off x="1053044" y="6594085"/>
                <a:ext cx="805497" cy="216000"/>
              </a:xfrm>
              <a:prstGeom prst="rect">
                <a:avLst/>
              </a:prstGeom>
            </p:spPr>
          </p:pic>
          <p:pic>
            <p:nvPicPr>
              <p:cNvPr id="83" name="그림 82" descr="클립아트이(가) 표시된 사진&#10;&#10;자동 생성된 설명">
                <a:extLst>
                  <a:ext uri="{FF2B5EF4-FFF2-40B4-BE49-F238E27FC236}">
                    <a16:creationId xmlns:a16="http://schemas.microsoft.com/office/drawing/2014/main" id="{1AAE712A-58A5-413C-A7E0-4576186626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30" t="15965" b="23641"/>
              <a:stretch/>
            </p:blipFill>
            <p:spPr>
              <a:xfrm>
                <a:off x="2138206" y="6594085"/>
                <a:ext cx="576216" cy="216000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A5BE1999-C9BB-4D80-BE9A-6853986E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4087" y="6612085"/>
                <a:ext cx="1087177" cy="180000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4D0F370A-6088-47AD-9766-910A52287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60929" y="6612085"/>
                <a:ext cx="829116" cy="180000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4D4DCBB5-3C22-49D3-85ED-C53A06C126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18" b="30153"/>
              <a:stretch/>
            </p:blipFill>
            <p:spPr>
              <a:xfrm>
                <a:off x="6922442" y="6594085"/>
                <a:ext cx="1263930" cy="216000"/>
              </a:xfrm>
              <a:prstGeom prst="rect">
                <a:avLst/>
              </a:prstGeom>
            </p:spPr>
          </p:pic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D0FFFDF7-5039-41D1-8E1F-AB8C000C1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9710" y="6594085"/>
                <a:ext cx="1173067" cy="216000"/>
              </a:xfrm>
              <a:prstGeom prst="rect">
                <a:avLst/>
              </a:prstGeom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A86CBF3A-5EDD-4D8C-AF63-BDBC4F05C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6037" y="6594085"/>
                <a:ext cx="566284" cy="216000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BCFBA3FB-F739-465D-BEE0-C80F9BEC10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6" t="8849" r="1872" b="12566"/>
              <a:stretch/>
            </p:blipFill>
            <p:spPr>
              <a:xfrm>
                <a:off x="9311986" y="6576085"/>
                <a:ext cx="140894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82394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1B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B61703-C244-4292-BBBD-02D3ABFA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86BD0-5344-4C7B-B7B3-9A8CB570B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C23DE4-42A1-4A0D-97C4-5D115A143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59417-FCFB-438F-94CD-7EE097046E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33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3" r:id="rId3"/>
    <p:sldLayoutId id="214748367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" y="1148495"/>
            <a:ext cx="11392312" cy="271574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D2BBF9-059D-4E83-9440-C07C52A13544}"/>
              </a:ext>
            </a:extLst>
          </p:cNvPr>
          <p:cNvSpPr/>
          <p:nvPr/>
        </p:nvSpPr>
        <p:spPr>
          <a:xfrm>
            <a:off x="406399" y="4212709"/>
            <a:ext cx="137088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altLang="ko-KR" b="1" dirty="0" smtClean="0">
                <a:latin typeface="맑은 고딕"/>
                <a:ea typeface="맑은 고딕"/>
              </a:rPr>
              <a:t>2024.00.00</a:t>
            </a:r>
            <a:endParaRPr lang="en-US" altLang="ko-KR" sz="1800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F87677-5A52-4729-87F6-FE24933ECE4D}"/>
              </a:ext>
            </a:extLst>
          </p:cNvPr>
          <p:cNvSpPr/>
          <p:nvPr/>
        </p:nvSpPr>
        <p:spPr>
          <a:xfrm>
            <a:off x="406399" y="4491846"/>
            <a:ext cx="1715662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맑은 고딕"/>
                <a:ea typeface="맑은 고딕"/>
              </a:rPr>
              <a:t>TAEWON</a:t>
            </a:r>
            <a:r>
              <a:rPr lang="ko-KR" altLang="en-US" b="1" dirty="0">
                <a:latin typeface="맑은 고딕"/>
                <a:ea typeface="맑은 고딕"/>
              </a:rPr>
              <a:t> </a:t>
            </a:r>
            <a:r>
              <a:rPr lang="en-US" altLang="ko-KR" b="1" dirty="0">
                <a:latin typeface="맑은 고딕"/>
                <a:ea typeface="맑은 고딕"/>
              </a:rPr>
              <a:t>KIM</a:t>
            </a:r>
            <a:endParaRPr lang="en-US" altLang="ko-KR" sz="1800" b="1" dirty="0">
              <a:latin typeface="맑은 고딕"/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C7E59D-8D54-46CE-A94C-C316C44155F9}"/>
              </a:ext>
            </a:extLst>
          </p:cNvPr>
          <p:cNvSpPr/>
          <p:nvPr/>
        </p:nvSpPr>
        <p:spPr>
          <a:xfrm>
            <a:off x="406399" y="6038880"/>
            <a:ext cx="5705706" cy="566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474375" y="367957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2023 </a:t>
            </a:r>
            <a:r>
              <a:rPr lang="en-US" altLang="ko-KR" dirty="0" err="1" smtClean="0"/>
              <a:t>arXiv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913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Module Design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6400" y="1259742"/>
            <a:ext cx="11215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Feature dimension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모델의 성능이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feature resolution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과 상관관계라는 것을 발견했고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그에 맞는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256-dimension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선택해서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71.2% AP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71.4%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로 끌어 올렸다고 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6400" y="2333578"/>
            <a:ext cx="11493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Self-attention </a:t>
            </a:r>
            <a:r>
              <a:rPr lang="en-US" altLang="ko-KR" dirty="0" smtClean="0"/>
              <a:t>module</a:t>
            </a:r>
            <a:br>
              <a:rPr lang="en-US" altLang="ko-KR" dirty="0" smtClean="0"/>
            </a:br>
            <a:r>
              <a:rPr lang="en-US" altLang="ko-KR" dirty="0" smtClean="0"/>
              <a:t>global</a:t>
            </a:r>
            <a:r>
              <a:rPr lang="ko-KR" altLang="en-US" dirty="0"/>
              <a:t>과 </a:t>
            </a:r>
            <a:r>
              <a:rPr lang="en-US" altLang="ko-KR" dirty="0"/>
              <a:t>local spatial </a:t>
            </a:r>
            <a:r>
              <a:rPr lang="ko-KR" altLang="en-US" dirty="0"/>
              <a:t>정보를 더 잘 이용하기 위해서 </a:t>
            </a:r>
            <a:r>
              <a:rPr lang="en-US" altLang="ko-KR" dirty="0"/>
              <a:t>self-attention </a:t>
            </a:r>
            <a:r>
              <a:rPr lang="ko-KR" altLang="en-US" dirty="0"/>
              <a:t>모듈을 </a:t>
            </a:r>
            <a:r>
              <a:rPr lang="ko-KR" altLang="en-US" dirty="0" smtClean="0"/>
              <a:t>이용하여 </a:t>
            </a:r>
            <a:r>
              <a:rPr lang="en-US" altLang="ko-KR" dirty="0" err="1" smtClean="0"/>
              <a:t>keypoint</a:t>
            </a:r>
            <a:r>
              <a:rPr lang="en-US" altLang="ko-KR" dirty="0" smtClean="0"/>
              <a:t> representation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refine </a:t>
            </a:r>
            <a:r>
              <a:rPr lang="ko-KR" altLang="en-US" dirty="0" smtClean="0"/>
              <a:t>하였는데</a:t>
            </a:r>
            <a:r>
              <a:rPr lang="en-US" altLang="ko-KR" dirty="0" smtClean="0"/>
              <a:t>, Gated Attention Unit</a:t>
            </a:r>
            <a:r>
              <a:rPr lang="ko-KR" altLang="en-US" dirty="0" smtClean="0"/>
              <a:t>을 써서 속도와 메모리면에서 이점을 </a:t>
            </a:r>
            <a:r>
              <a:rPr lang="ko-KR" altLang="en-US" dirty="0"/>
              <a:t>얻어 갔다고 합니다</a:t>
            </a:r>
            <a:r>
              <a:rPr lang="en-US" altLang="ko-KR" dirty="0" smtClean="0"/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특히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GAU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는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transformer layer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Gated Linear Unit(GLU)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통해서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Feed-Forward Networks(FFN)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향상시켰다고 하고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아래와 같은 식으로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attention module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통합하였다고 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ko-KR" altLang="en-US" dirty="0"/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/>
            </a:r>
            <a:br>
              <a:rPr lang="ko-KR" altLang="en-US" dirty="0">
                <a:solidFill>
                  <a:srgbClr val="212529"/>
                </a:solidFill>
                <a:latin typeface="-apple-system"/>
              </a:rPr>
            </a:b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20" y="4080774"/>
            <a:ext cx="3880750" cy="16846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573" y="4207126"/>
            <a:ext cx="6328060" cy="143394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501" y="58637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KaTeX_Main"/>
              </a:rPr>
              <a:t>⊙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는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pairwise multiplication(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Hadamard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product), </a:t>
            </a:r>
            <a:r>
              <a:rPr lang="en-US" altLang="ko-KR" dirty="0" smtClean="0">
                <a:solidFill>
                  <a:srgbClr val="212529"/>
                </a:solidFill>
                <a:latin typeface="-apple-system"/>
              </a:rPr>
              <a:t/>
            </a:r>
            <a:br>
              <a:rPr lang="en-US" altLang="ko-KR" dirty="0" smtClean="0">
                <a:solidFill>
                  <a:srgbClr val="212529"/>
                </a:solidFill>
                <a:latin typeface="-apple-system"/>
              </a:rPr>
            </a:br>
            <a:r>
              <a:rPr lang="el-GR" altLang="ko-KR" i="1" dirty="0" smtClean="0">
                <a:solidFill>
                  <a:srgbClr val="212529"/>
                </a:solidFill>
                <a:latin typeface="KaTeX_Math"/>
              </a:rPr>
              <a:t>ϕ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는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activation function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입니다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5076" y="5836643"/>
            <a:ext cx="494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s=128, Q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K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는 간단한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linear transformation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6226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Module Design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6400" y="1259742"/>
            <a:ext cx="11215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Feature dimension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모델의 성능이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feature resolution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과 상관관계라는 것을 발견했고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그에 맞는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256-dimension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선택해서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71.2% AP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71.4%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로 끌어 올렸다고 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6400" y="2333578"/>
            <a:ext cx="114939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Self-attention </a:t>
            </a:r>
            <a:r>
              <a:rPr lang="en-US" altLang="ko-KR" dirty="0" smtClean="0"/>
              <a:t>module</a:t>
            </a:r>
            <a:br>
              <a:rPr lang="en-US" altLang="ko-KR" dirty="0" smtClean="0"/>
            </a:br>
            <a:r>
              <a:rPr lang="en-US" altLang="ko-KR" dirty="0" smtClean="0"/>
              <a:t>global</a:t>
            </a:r>
            <a:r>
              <a:rPr lang="ko-KR" altLang="en-US" dirty="0"/>
              <a:t>과 </a:t>
            </a:r>
            <a:r>
              <a:rPr lang="en-US" altLang="ko-KR" dirty="0"/>
              <a:t>local spatial </a:t>
            </a:r>
            <a:r>
              <a:rPr lang="ko-KR" altLang="en-US" dirty="0"/>
              <a:t>정보를 더 잘 이용하기 위해서 </a:t>
            </a:r>
            <a:r>
              <a:rPr lang="en-US" altLang="ko-KR" dirty="0"/>
              <a:t>self-attention </a:t>
            </a:r>
            <a:r>
              <a:rPr lang="ko-KR" altLang="en-US" dirty="0"/>
              <a:t>모듈을 이용하여 </a:t>
            </a:r>
            <a:r>
              <a:rPr lang="en-US" altLang="ko-KR" dirty="0" err="1"/>
              <a:t>keypoint</a:t>
            </a:r>
            <a:r>
              <a:rPr lang="en-US" altLang="ko-KR" dirty="0"/>
              <a:t> representation</a:t>
            </a:r>
            <a:r>
              <a:rPr lang="ko-KR" altLang="en-US" dirty="0"/>
              <a:t>을 </a:t>
            </a:r>
            <a:r>
              <a:rPr lang="en-US" altLang="ko-KR" dirty="0"/>
              <a:t>refine </a:t>
            </a:r>
            <a:r>
              <a:rPr lang="ko-KR" altLang="en-US" dirty="0"/>
              <a:t>하였는데</a:t>
            </a:r>
            <a:r>
              <a:rPr lang="en-US" altLang="ko-KR" dirty="0"/>
              <a:t>, Gated Attention Unit</a:t>
            </a:r>
            <a:r>
              <a:rPr lang="ko-KR" altLang="en-US" dirty="0"/>
              <a:t>을 써서 속도와 메모리면에서 이점을 얻어 갔다고 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특히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GAU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는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transformer layer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Gated Linear Unit(GLU)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통해서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Feed-Forward Networks(FFN)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향상시켰다고 하고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아래와 같은 식으로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attention module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통합하였다고 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ko-KR" altLang="en-US" dirty="0"/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/>
            </a:r>
            <a:br>
              <a:rPr lang="ko-KR" altLang="en-US" dirty="0">
                <a:solidFill>
                  <a:srgbClr val="212529"/>
                </a:solidFill>
                <a:latin typeface="-apple-system"/>
              </a:rPr>
            </a:b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20" y="4080774"/>
            <a:ext cx="3880750" cy="16846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573" y="4207126"/>
            <a:ext cx="6328060" cy="143394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90501" y="58637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KaTeX_Main"/>
              </a:rPr>
              <a:t>⊙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는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pairwise multiplication(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Hadamard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product), </a:t>
            </a:r>
            <a:r>
              <a:rPr lang="en-US" altLang="ko-KR" dirty="0" smtClean="0">
                <a:solidFill>
                  <a:srgbClr val="212529"/>
                </a:solidFill>
                <a:latin typeface="-apple-system"/>
              </a:rPr>
              <a:t/>
            </a:r>
            <a:br>
              <a:rPr lang="en-US" altLang="ko-KR" dirty="0" smtClean="0">
                <a:solidFill>
                  <a:srgbClr val="212529"/>
                </a:solidFill>
                <a:latin typeface="-apple-system"/>
              </a:rPr>
            </a:br>
            <a:r>
              <a:rPr lang="el-GR" altLang="ko-KR" i="1" dirty="0" smtClean="0">
                <a:solidFill>
                  <a:srgbClr val="212529"/>
                </a:solidFill>
                <a:latin typeface="KaTeX_Math"/>
              </a:rPr>
              <a:t>ϕ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는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activation function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입니다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95076" y="5836643"/>
            <a:ext cx="4943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s=128, Q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K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는 간단한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linear transformation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700" y="2592088"/>
            <a:ext cx="5934903" cy="12574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95076" y="4512749"/>
            <a:ext cx="1162924" cy="106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42792" y="2690148"/>
            <a:ext cx="1162924" cy="1061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22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Micro Design 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241" y="1284936"/>
            <a:ext cx="2834024" cy="110724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6400" y="886337"/>
            <a:ext cx="60386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212529"/>
                </a:solidFill>
                <a:latin typeface="-apple-system"/>
              </a:rPr>
              <a:t>Loss function  - SORD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제시한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soft labeling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</a:t>
            </a:r>
            <a:r>
              <a:rPr lang="ko-KR" altLang="en-US" dirty="0" smtClean="0">
                <a:solidFill>
                  <a:srgbClr val="212529"/>
                </a:solidFill>
                <a:latin typeface="-apple-system"/>
              </a:rPr>
              <a:t>따름</a:t>
            </a:r>
            <a:r>
              <a:rPr lang="en-US" altLang="ko-KR" dirty="0" smtClean="0">
                <a:solidFill>
                  <a:srgbClr val="212529"/>
                </a:solidFill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" y="2547298"/>
            <a:ext cx="1216824" cy="5616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363733" y="2569815"/>
            <a:ext cx="9081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rank </a:t>
            </a:r>
            <a:r>
              <a:rPr lang="en-US" altLang="ko-KR" dirty="0" smtClean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 err="1" smtClean="0">
                <a:solidFill>
                  <a:srgbClr val="212529"/>
                </a:solidFill>
                <a:latin typeface="-apple-system"/>
              </a:rPr>
              <a:t>r_i</a:t>
            </a:r>
            <a:r>
              <a:rPr lang="en-US" altLang="ko-KR" dirty="0" smtClean="0">
                <a:solidFill>
                  <a:srgbClr val="212529"/>
                </a:solidFill>
                <a:latin typeface="-apple-system"/>
              </a:rPr>
              <a:t> true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metric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인 </a:t>
            </a:r>
            <a:r>
              <a:rPr lang="en-US" altLang="ko-KR" i="1" dirty="0" err="1" smtClean="0">
                <a:solidFill>
                  <a:srgbClr val="212529"/>
                </a:solidFill>
                <a:latin typeface="KaTeX_Math"/>
              </a:rPr>
              <a:t>r_t</a:t>
            </a:r>
            <a:r>
              <a:rPr lang="en-US" altLang="ko-KR" i="1" dirty="0" smtClean="0">
                <a:solidFill>
                  <a:srgbClr val="212529"/>
                </a:solidFill>
                <a:latin typeface="KaTeX_Math"/>
              </a:rPr>
              <a:t> </a:t>
            </a:r>
            <a:r>
              <a:rPr lang="ko-KR" altLang="en-US" i="1" dirty="0" err="1" smtClean="0">
                <a:solidFill>
                  <a:srgbClr val="212529"/>
                </a:solidFill>
                <a:latin typeface="KaTeX_Math"/>
              </a:rPr>
              <a:t>예측값</a:t>
            </a:r>
            <a:r>
              <a:rPr lang="ko-KR" altLang="en-US" i="1" dirty="0" smtClean="0">
                <a:solidFill>
                  <a:srgbClr val="212529"/>
                </a:solidFill>
                <a:latin typeface="KaTeX_Math"/>
              </a:rPr>
              <a:t> </a:t>
            </a:r>
            <a:r>
              <a:rPr lang="ko-KR" altLang="en-US" dirty="0" smtClean="0">
                <a:solidFill>
                  <a:srgbClr val="212529"/>
                </a:solidFill>
                <a:latin typeface="-apple-system"/>
              </a:rPr>
              <a:t>에서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얼마나 </a:t>
            </a:r>
            <a:r>
              <a:rPr lang="ko-KR" altLang="en-US" dirty="0" smtClean="0">
                <a:solidFill>
                  <a:srgbClr val="212529"/>
                </a:solidFill>
                <a:latin typeface="-apple-system"/>
              </a:rPr>
              <a:t>떨어져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있는지 만큼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penalize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992" y="3217027"/>
            <a:ext cx="2792273" cy="82847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6400" y="4188553"/>
            <a:ext cx="96732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unnormalized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Gaussian distribution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inter-class distance metric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으로 채택했습니다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706" y="4949439"/>
            <a:ext cx="2219635" cy="105742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06399" y="5936751"/>
            <a:ext cx="88703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모델 출력과 소프트 라벨에 대해 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Softmax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연산에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temperature </a:t>
            </a:r>
            <a:r>
              <a:rPr lang="en-US" altLang="ko-KR" i="1" dirty="0">
                <a:solidFill>
                  <a:srgbClr val="212529"/>
                </a:solidFill>
                <a:latin typeface="KaTeX_Math"/>
              </a:rPr>
              <a:t>τ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추가하여 정규화된 분포 모양을 추가로 조정합니다</a:t>
            </a:r>
            <a:r>
              <a:rPr lang="en-US" altLang="ko-KR" dirty="0" smtClean="0">
                <a:solidFill>
                  <a:srgbClr val="212529"/>
                </a:solidFill>
                <a:latin typeface="-apple-system"/>
              </a:rPr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 </a:t>
            </a:r>
            <a:r>
              <a:rPr lang="en-US" altLang="ko-KR" dirty="0" smtClean="0"/>
              <a:t>71.9</a:t>
            </a:r>
            <a:r>
              <a:rPr lang="en-US" altLang="ko-KR" dirty="0"/>
              <a:t>% -&gt; 72.7</a:t>
            </a:r>
            <a:r>
              <a:rPr lang="en-US" altLang="ko-KR" dirty="0" smtClean="0"/>
              <a:t>% (</a:t>
            </a:r>
            <a:r>
              <a:rPr lang="en-US" altLang="ko-KR" dirty="0"/>
              <a:t>0.1</a:t>
            </a:r>
            <a:r>
              <a:rPr lang="ko-KR" altLang="en-US" dirty="0"/>
              <a:t>에서 제일 좋음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8109" y="4188553"/>
            <a:ext cx="226726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Micro Design 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70271" y="11385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Seperate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 </a:t>
            </a:r>
            <a:r>
              <a:rPr lang="el-GR" altLang="ko-KR" i="1" dirty="0">
                <a:solidFill>
                  <a:srgbClr val="212529"/>
                </a:solidFill>
                <a:latin typeface="KaTeX_Math"/>
              </a:rPr>
              <a:t>σ</a:t>
            </a:r>
            <a:endParaRPr lang="el-GR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el-GR" altLang="ko-KR" dirty="0">
                <a:solidFill>
                  <a:srgbClr val="212529"/>
                </a:solidFill>
                <a:latin typeface="-apple-system"/>
              </a:rPr>
              <a:t/>
            </a:r>
            <a:br>
              <a:rPr lang="el-GR" altLang="ko-KR" dirty="0">
                <a:solidFill>
                  <a:srgbClr val="212529"/>
                </a:solidFill>
                <a:latin typeface="-apple-system"/>
              </a:rPr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70271" y="1760338"/>
            <a:ext cx="86327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ko-KR" altLang="en-US" dirty="0">
              <a:solidFill>
                <a:srgbClr val="212529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SimCC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수직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수평 라벨은 같은 </a:t>
            </a:r>
            <a:r>
              <a:rPr lang="en-US" altLang="ko-KR" i="1" dirty="0">
                <a:solidFill>
                  <a:srgbClr val="212529"/>
                </a:solidFill>
                <a:latin typeface="KaTeX_Math"/>
              </a:rPr>
              <a:t>σ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사용하여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encode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되는데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이때의 </a:t>
            </a:r>
            <a:r>
              <a:rPr lang="en-US" altLang="ko-KR" i="1" dirty="0">
                <a:solidFill>
                  <a:srgbClr val="212529"/>
                </a:solidFill>
                <a:latin typeface="KaTeX_Math"/>
              </a:rPr>
              <a:t>σ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 가 </a:t>
            </a:r>
            <a:r>
              <a:rPr lang="en-US" altLang="ko-KR" dirty="0">
                <a:solidFill>
                  <a:srgbClr val="212529"/>
                </a:solidFill>
                <a:latin typeface="KaTeX_Main"/>
              </a:rPr>
              <a:t>16</a:t>
            </a:r>
            <a:r>
              <a:rPr lang="en-US" altLang="ko-KR" i="1" dirty="0">
                <a:solidFill>
                  <a:srgbClr val="212529"/>
                </a:solidFill>
                <a:latin typeface="KaTeX_Math"/>
              </a:rPr>
              <a:t>WS</a:t>
            </a:r>
            <a:r>
              <a:rPr lang="ko-KR" altLang="en-US" dirty="0" smtClean="0">
                <a:solidFill>
                  <a:srgbClr val="212529"/>
                </a:solidFill>
                <a:latin typeface="KaTeX_Main"/>
              </a:rPr>
              <a:t>​​​   </a:t>
            </a:r>
            <a:r>
              <a:rPr lang="ko-KR" altLang="en-US" dirty="0" err="1" smtClean="0">
                <a:solidFill>
                  <a:srgbClr val="212529"/>
                </a:solidFill>
                <a:latin typeface="-apple-system"/>
              </a:rPr>
              <a:t>일때</a:t>
            </a:r>
            <a:r>
              <a:rPr lang="ko-KR" altLang="en-US" dirty="0" smtClean="0">
                <a:solidFill>
                  <a:srgbClr val="212529"/>
                </a:solidFill>
                <a:latin typeface="-apple-system"/>
              </a:rPr>
              <a:t>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제일 좋다는 것을 실험적으로 알아냈다고 합니다</a:t>
            </a:r>
            <a:r>
              <a:rPr lang="en-US" altLang="ko-KR" dirty="0" smtClean="0">
                <a:solidFill>
                  <a:srgbClr val="212529"/>
                </a:solidFill>
                <a:latin typeface="-apple-system"/>
              </a:rPr>
              <a:t>.</a:t>
            </a:r>
            <a:br>
              <a:rPr lang="en-US" altLang="ko-KR" dirty="0" smtClean="0">
                <a:solidFill>
                  <a:srgbClr val="212529"/>
                </a:solidFill>
                <a:latin typeface="-apple-system"/>
              </a:rPr>
            </a:br>
            <a:r>
              <a:rPr lang="en-US" altLang="ko-KR" dirty="0" smtClean="0">
                <a:solidFill>
                  <a:srgbClr val="212529"/>
                </a:solidFill>
                <a:latin typeface="-apple-system"/>
              </a:rPr>
              <a:t/>
            </a:r>
            <a:br>
              <a:rPr lang="en-US" altLang="ko-KR" dirty="0" smtClean="0">
                <a:solidFill>
                  <a:srgbClr val="212529"/>
                </a:solidFill>
                <a:latin typeface="-apple-system"/>
              </a:rPr>
            </a:br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i="1" dirty="0" err="1">
                <a:solidFill>
                  <a:srgbClr val="212529"/>
                </a:solidFill>
                <a:latin typeface="KaTeX_Math"/>
              </a:rPr>
              <a:t>Ws</a:t>
            </a:r>
            <a:r>
              <a:rPr lang="ko-KR" altLang="en-US" dirty="0">
                <a:solidFill>
                  <a:srgbClr val="212529"/>
                </a:solidFill>
                <a:latin typeface="KaTeX_Main"/>
              </a:rPr>
              <a:t>​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는 각각의 수직 수평의 칸 수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라벨 수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)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입니다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 (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여기서는 그 칸은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bin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이라고 칭합니다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그리고 이 방법은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(72.7% -&gt; 72.8%)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의 향상이 있었다고 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4901" y="2335707"/>
            <a:ext cx="658800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Micro Design 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133" y="863279"/>
            <a:ext cx="3675314" cy="37118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9417" y="186160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마지막 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conv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layer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의 큰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kernel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사이즈가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1 x 1 kernel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이상의 성능을 보인다는 것 또한 발견했고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73.3% AP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달성했습니다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8365" y="36517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More epochs and multi-dataset training</a:t>
            </a: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/>
            </a:r>
            <a:br>
              <a:rPr lang="en-US" altLang="ko-KR" dirty="0">
                <a:solidFill>
                  <a:srgbClr val="212529"/>
                </a:solidFill>
                <a:latin typeface="-apple-system"/>
              </a:rPr>
            </a:b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9417" y="123608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Larger convolution kernel</a:t>
            </a:r>
          </a:p>
          <a:p>
            <a:r>
              <a:rPr lang="en-US" altLang="ko-KR" dirty="0">
                <a:solidFill>
                  <a:srgbClr val="212529"/>
                </a:solidFill>
                <a:latin typeface="-apple-system"/>
              </a:rPr>
              <a:t/>
            </a:r>
            <a:br>
              <a:rPr lang="en-US" altLang="ko-KR" dirty="0">
                <a:solidFill>
                  <a:srgbClr val="212529"/>
                </a:solidFill>
                <a:latin typeface="-apple-system"/>
              </a:rPr>
            </a:b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36679" y="42322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270 epoch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73.5% AP, 420 epoch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73.7% 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COCO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AI Challenger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데이터로 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pretraining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와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fine tuning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했고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 비율도 잘 조정해서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en-US" altLang="ko-KR" dirty="0" smtClean="0">
                <a:solidFill>
                  <a:srgbClr val="212529"/>
                </a:solidFill>
                <a:latin typeface="-apple-system"/>
              </a:rPr>
              <a:t>75.3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% AP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로 상승</a:t>
            </a:r>
            <a:endParaRPr lang="ko-KR" altLang="en-US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135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Micro Design 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15899" y="1061573"/>
            <a:ext cx="3107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Inference pipeline of </a:t>
            </a:r>
            <a:r>
              <a:rPr lang="en-US" altLang="ko-KR" dirty="0" err="1"/>
              <a:t>RTMPose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51" y="1508008"/>
            <a:ext cx="9705430" cy="281326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87151" y="4610071"/>
            <a:ext cx="104025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BlazePose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사용한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skip-frame detection mechanism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사용했다고 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 방법은 매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K frame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마다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human detection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이 수행되고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그 사이 프레임에서는 바로 그전에 마지막 프레임의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bounding box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썼다고합니다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추가로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, smooth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한 예측을 위해서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OKS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 기반한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NMS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와 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OneEuro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 filter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post-process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사용했다고 합니다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491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Experiment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30" y="720935"/>
            <a:ext cx="11271228" cy="613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0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Experiment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733552"/>
            <a:ext cx="11185483" cy="28208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22299" y="1209368"/>
            <a:ext cx="10669639" cy="486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99" y="3554361"/>
            <a:ext cx="10969584" cy="318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Experiment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07" y="1150038"/>
            <a:ext cx="10426732" cy="496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391652" y="93802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ko-KR" altLang="en-US" sz="2400" b="1" kern="1100" dirty="0" err="1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실제적용</a:t>
            </a:r>
            <a:r>
              <a:rPr lang="ko-KR" alt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 사례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9639" y="101732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40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5" y="1248160"/>
            <a:ext cx="9917062" cy="3718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370" y="5302294"/>
            <a:ext cx="1032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성인의 대해서는 </a:t>
            </a:r>
            <a:r>
              <a:rPr lang="en-US" altLang="ko-KR" dirty="0" smtClean="0"/>
              <a:t>pose estimation </a:t>
            </a:r>
            <a:r>
              <a:rPr lang="ko-KR" altLang="en-US" dirty="0" smtClean="0"/>
              <a:t>잘되는 거는 잘 알려져 있지만 과연 소아 환자의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대해서는 </a:t>
            </a:r>
            <a:r>
              <a:rPr lang="en-US" altLang="ko-KR" dirty="0" smtClean="0"/>
              <a:t>pose estimation </a:t>
            </a:r>
            <a:r>
              <a:rPr lang="ko-KR" altLang="en-US" dirty="0" smtClean="0"/>
              <a:t>잘 이루어 질까</a:t>
            </a:r>
            <a:r>
              <a:rPr lang="en-US" altLang="ko-KR" dirty="0" smtClean="0"/>
              <a:t>…?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41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1" y="74815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3600" b="1" kern="1100" dirty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0.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9EE20C-C0AA-E2CA-3B2D-7B014ADE79F0}"/>
              </a:ext>
            </a:extLst>
          </p:cNvPr>
          <p:cNvSpPr txBox="1"/>
          <p:nvPr/>
        </p:nvSpPr>
        <p:spPr>
          <a:xfrm>
            <a:off x="506569" y="1225639"/>
            <a:ext cx="8308658" cy="35548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 smtClean="0">
                <a:latin typeface="+mj-ea"/>
                <a:ea typeface="+mj-ea"/>
              </a:rPr>
              <a:t>Introduction</a:t>
            </a:r>
            <a:endParaRPr lang="ko-KR" altLang="en-US" dirty="0">
              <a:latin typeface="+mj-ea"/>
              <a:ea typeface="+mj-ea"/>
              <a:cs typeface="Calibri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Calibri"/>
              </a:rPr>
              <a:t>SimCC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Calibri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Methodology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Experiment</a:t>
            </a:r>
          </a:p>
          <a:p>
            <a:pPr>
              <a:lnSpc>
                <a:spcPct val="2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10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391652" y="93802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5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6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ko-KR" altLang="en-US" sz="2400" b="1" kern="1100" dirty="0" err="1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실제적용</a:t>
            </a:r>
            <a:r>
              <a:rPr lang="ko-KR" alt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 사례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09639" y="101732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2400" b="1" dirty="0">
              <a:latin typeface="+mn-ea"/>
            </a:endParaRPr>
          </a:p>
        </p:txBody>
      </p:sp>
      <p:pic>
        <p:nvPicPr>
          <p:cNvPr id="3" name="bandicam 2024-03-29 10-58-46-4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18842" y="1267611"/>
            <a:ext cx="8146384" cy="485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A4F0B-3C73-CFD4-5C60-ECB7C8EEA972}"/>
              </a:ext>
            </a:extLst>
          </p:cNvPr>
          <p:cNvSpPr txBox="1"/>
          <p:nvPr/>
        </p:nvSpPr>
        <p:spPr>
          <a:xfrm>
            <a:off x="0" y="572292"/>
            <a:ext cx="12192000" cy="123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200000"/>
              </a:lnSpc>
            </a:pPr>
            <a:endParaRPr lang="en-US" altLang="ko-KR" sz="2000" dirty="0"/>
          </a:p>
          <a:p>
            <a:pPr lvl="2">
              <a:lnSpc>
                <a:spcPct val="200000"/>
              </a:lnSpc>
            </a:pPr>
            <a:endParaRPr lang="en-US" altLang="ko-KR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6F4AE-0DCE-6A7F-D1CC-6C932882C3E9}"/>
              </a:ext>
            </a:extLst>
          </p:cNvPr>
          <p:cNvSpPr txBox="1">
            <a:spLocks/>
          </p:cNvSpPr>
          <p:nvPr/>
        </p:nvSpPr>
        <p:spPr>
          <a:xfrm>
            <a:off x="2565401" y="3060110"/>
            <a:ext cx="6606020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4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algn="ctr" defTabSz="914377">
              <a:buNone/>
              <a:defRPr/>
            </a:pPr>
            <a:r>
              <a:rPr lang="ko-KR" altLang="en-US" sz="3600" b="1" kern="1100" dirty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감사합니다</a:t>
            </a:r>
            <a:r>
              <a:rPr lang="en-US" altLang="ko-KR" sz="3600" b="1" kern="1100" dirty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.</a:t>
            </a:r>
            <a:endParaRPr lang="en-US" sz="36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0559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74815"/>
            <a:ext cx="8118621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36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Introduction</a:t>
            </a:r>
            <a:endParaRPr lang="en-US" sz="36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920DBB-B9F9-4DA9-9A25-F54D686DCA37}"/>
              </a:ext>
            </a:extLst>
          </p:cNvPr>
          <p:cNvSpPr txBox="1"/>
          <p:nvPr/>
        </p:nvSpPr>
        <p:spPr>
          <a:xfrm>
            <a:off x="190501" y="4085677"/>
            <a:ext cx="1189375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RTMPose</a:t>
            </a:r>
            <a:r>
              <a:rPr lang="ko-KR" altLang="en-US" sz="2000" dirty="0"/>
              <a:t>는 실시간 다인 자세 추정을 위해 설계된 시스템으로</a:t>
            </a:r>
            <a:r>
              <a:rPr lang="en-US" altLang="ko-KR" sz="2000" dirty="0"/>
              <a:t>, </a:t>
            </a:r>
            <a:r>
              <a:rPr lang="ko-KR" altLang="en-US" sz="2000" dirty="0"/>
              <a:t>높은 속도와 정확도를 제공하며 다양한 환경에서의 배포에 적합합니다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이 시스템은 상향식 접근 방식을 채택하여</a:t>
            </a:r>
            <a:r>
              <a:rPr lang="en-US" altLang="ko-KR" sz="2000" dirty="0"/>
              <a:t>, </a:t>
            </a:r>
            <a:r>
              <a:rPr lang="ko-KR" altLang="en-US" sz="2000" dirty="0"/>
              <a:t>먼저 </a:t>
            </a:r>
            <a:r>
              <a:rPr lang="en-US" altLang="ko-KR" sz="2000" dirty="0" err="1"/>
              <a:t>Nanodet</a:t>
            </a:r>
            <a:r>
              <a:rPr lang="en-US" altLang="ko-KR" sz="2000" dirty="0"/>
              <a:t>-plus </a:t>
            </a:r>
            <a:r>
              <a:rPr lang="ko-KR" altLang="en-US" sz="2000" dirty="0"/>
              <a:t>인간 탐지기를 사용해 개인별 </a:t>
            </a:r>
            <a:r>
              <a:rPr lang="ko-KR" altLang="en-US" sz="2000" dirty="0" err="1"/>
              <a:t>바운딩</a:t>
            </a:r>
            <a:r>
              <a:rPr lang="ko-KR" altLang="en-US" sz="2000" dirty="0"/>
              <a:t> 박스를 탐지한 뒤 각자의 포즈를 추정합니다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RTMPose</a:t>
            </a:r>
            <a:r>
              <a:rPr lang="ko-KR" altLang="en-US" sz="2000" dirty="0"/>
              <a:t>는 물체 탐지에 최적화된 특징을 끌어내는 </a:t>
            </a:r>
            <a:r>
              <a:rPr lang="en-US" altLang="ko-KR" sz="2000" dirty="0" err="1"/>
              <a:t>CSPNeXt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백본을</a:t>
            </a:r>
            <a:r>
              <a:rPr lang="ko-KR" altLang="en-US" sz="2000" dirty="0"/>
              <a:t> 사용하여 강력한 성능을 제공합니다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키포인트</a:t>
            </a:r>
            <a:r>
              <a:rPr lang="ko-KR" altLang="en-US" sz="2000" dirty="0"/>
              <a:t> 위치의 정밀한 예측을 위해 </a:t>
            </a:r>
            <a:r>
              <a:rPr lang="en-US" altLang="ko-KR" sz="2000" dirty="0" err="1"/>
              <a:t>SimCC</a:t>
            </a:r>
            <a:r>
              <a:rPr lang="en-US" altLang="ko-KR" sz="2000" dirty="0"/>
              <a:t> </a:t>
            </a:r>
            <a:r>
              <a:rPr lang="ko-KR" altLang="en-US" sz="2000" dirty="0"/>
              <a:t>기반 </a:t>
            </a:r>
            <a:r>
              <a:rPr lang="en-US" altLang="ko-KR" sz="2000" dirty="0" smtClean="0"/>
              <a:t>joint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localization</a:t>
            </a:r>
            <a:r>
              <a:rPr lang="ko-KR" altLang="en-US" sz="2000" dirty="0" smtClean="0"/>
              <a:t>을 </a:t>
            </a:r>
            <a:r>
              <a:rPr lang="ko-KR" altLang="en-US" sz="2000" dirty="0"/>
              <a:t>활용하며</a:t>
            </a:r>
            <a:r>
              <a:rPr lang="en-US" altLang="ko-KR" sz="2000" dirty="0"/>
              <a:t>, </a:t>
            </a:r>
            <a:r>
              <a:rPr lang="ko-KR" altLang="en-US" sz="2000" dirty="0"/>
              <a:t>계산 효율성과 배포 용이성을 갖춘 구조를 가집니다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06" y="975746"/>
            <a:ext cx="4714875" cy="29241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85" y="964444"/>
            <a:ext cx="3867150" cy="29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74815"/>
            <a:ext cx="8118621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3600" b="1" kern="1100" dirty="0" err="1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SimCC</a:t>
            </a:r>
            <a:endParaRPr lang="en-US" sz="36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633" y="3280756"/>
            <a:ext cx="11252061" cy="35772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1534" y="904906"/>
            <a:ext cx="6962920" cy="2283538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5662607" y="3188444"/>
            <a:ext cx="387" cy="83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55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err="1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Methodogly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6400" y="1032076"/>
            <a:ext cx="3949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SimCC</a:t>
            </a:r>
            <a:r>
              <a:rPr lang="en-US" altLang="ko-KR" dirty="0"/>
              <a:t>: A lightweight yet strong baseline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148" y="1547147"/>
            <a:ext cx="9703697" cy="310575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967315" y="1725561"/>
            <a:ext cx="6592529" cy="30824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2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769" y="1950151"/>
            <a:ext cx="3472680" cy="18940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95" y="1947106"/>
            <a:ext cx="3472680" cy="445008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4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6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err="1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Methodogly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6400" y="1032076"/>
            <a:ext cx="3949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SimCC</a:t>
            </a:r>
            <a:r>
              <a:rPr lang="en-US" altLang="ko-KR" dirty="0"/>
              <a:t>: A lightweight yet strong baseline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78591"/>
              </p:ext>
            </p:extLst>
          </p:nvPr>
        </p:nvGraphicFramePr>
        <p:xfrm>
          <a:off x="4458769" y="1947106"/>
          <a:ext cx="347268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680">
                  <a:extLst>
                    <a:ext uri="{9D8B030D-6E8A-4147-A177-3AD203B41FA5}">
                      <a16:colId xmlns:a16="http://schemas.microsoft.com/office/drawing/2014/main" val="1236763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410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118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2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93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3959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302120" y="14895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10x10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55575" y="141747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5x5</a:t>
            </a:r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489340"/>
              </p:ext>
            </p:extLst>
          </p:nvPr>
        </p:nvGraphicFramePr>
        <p:xfrm>
          <a:off x="588295" y="1947106"/>
          <a:ext cx="3472680" cy="4450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2680">
                  <a:extLst>
                    <a:ext uri="{9D8B030D-6E8A-4147-A177-3AD203B41FA5}">
                      <a16:colId xmlns:a16="http://schemas.microsoft.com/office/drawing/2014/main" val="2620841824"/>
                    </a:ext>
                  </a:extLst>
                </a:gridCol>
              </a:tblGrid>
              <a:tr h="3686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931258"/>
                  </a:ext>
                </a:extLst>
              </a:tr>
              <a:tr h="3686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977703"/>
                  </a:ext>
                </a:extLst>
              </a:tr>
              <a:tr h="3686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203642"/>
                  </a:ext>
                </a:extLst>
              </a:tr>
              <a:tr h="39530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473860"/>
                  </a:ext>
                </a:extLst>
              </a:tr>
              <a:tr h="3686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976254"/>
                  </a:ext>
                </a:extLst>
              </a:tr>
              <a:tr h="3686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036005"/>
                  </a:ext>
                </a:extLst>
              </a:tr>
              <a:tr h="3686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281286"/>
                  </a:ext>
                </a:extLst>
              </a:tr>
              <a:tr h="3686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172710"/>
                  </a:ext>
                </a:extLst>
              </a:tr>
              <a:tr h="3686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722339"/>
                  </a:ext>
                </a:extLst>
              </a:tr>
              <a:tr h="36861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6555"/>
                  </a:ext>
                </a:extLst>
              </a:tr>
              <a:tr h="3686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173459"/>
                  </a:ext>
                </a:extLst>
              </a:tr>
              <a:tr h="36861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176422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458769" y="4186894"/>
            <a:ext cx="740779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Bin </a:t>
            </a:r>
            <a:r>
              <a:rPr lang="ko-KR" altLang="en-US" dirty="0" smtClean="0"/>
              <a:t>작으면 대표하는 좌표 범위가 작아져서 실제 할당된 키 포인트의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좌표와 할당된 빈 사이의 거리가 줄어들어 </a:t>
            </a:r>
            <a:r>
              <a:rPr lang="ko-KR" altLang="en-US" dirty="0" err="1" smtClean="0"/>
              <a:t>키포인트</a:t>
            </a:r>
            <a:r>
              <a:rPr lang="ko-KR" altLang="en-US" dirty="0" smtClean="0"/>
              <a:t> 위치를 더 정밀하게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추정할수</a:t>
            </a:r>
            <a:r>
              <a:rPr lang="ko-KR" altLang="en-US" dirty="0" smtClean="0"/>
              <a:t> 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반면에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이 크면 각 빈이 대표하는 좌표 범위가 커지기 때문에 실제 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포인트의 좌표와 할당된 빈 사이의 거리가 커질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이로 인해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위치 추정의 정밀도가 떨어짐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EX) </a:t>
            </a:r>
            <a:r>
              <a:rPr lang="ko-KR" altLang="en-US" dirty="0" smtClean="0"/>
              <a:t>같은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머리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손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발 등이 해당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1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err="1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Methodogly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6400" y="1032076"/>
            <a:ext cx="3949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SimCC</a:t>
            </a:r>
            <a:r>
              <a:rPr lang="en-US" altLang="ko-KR" dirty="0"/>
              <a:t>: A lightweight yet strong baseline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885" y="1319001"/>
            <a:ext cx="5555664" cy="266284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33169" y="4346971"/>
            <a:ext cx="90014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기본 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SimCC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upsampling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빼서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complexity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줄여줬습니다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아래 표처럼 정확도에 거의 영향을 주지 않았습니다</a:t>
            </a:r>
            <a:r>
              <a:rPr lang="en-US" altLang="ko-KR" dirty="0" smtClean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en-US" altLang="ko-KR" dirty="0">
              <a:solidFill>
                <a:srgbClr val="212529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기존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백본인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ResNet-50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</a:t>
            </a: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CPSNext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-m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으로 교체 하여 높은 정확도와 빠른 속도를 얻어냈습니다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98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err="1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Methodogly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8092" y="980298"/>
            <a:ext cx="6510060" cy="576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C97DBF-2D12-F5A3-6C5B-7ED556ED5D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5459417-FCFB-438F-94CD-7EE097046E9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882D5-D851-7B2E-2BFA-708EC5F52A08}"/>
              </a:ext>
            </a:extLst>
          </p:cNvPr>
          <p:cNvSpPr txBox="1">
            <a:spLocks/>
          </p:cNvSpPr>
          <p:nvPr/>
        </p:nvSpPr>
        <p:spPr>
          <a:xfrm>
            <a:off x="406400" y="148557"/>
            <a:ext cx="10153445" cy="737780"/>
          </a:xfrm>
          <a:prstGeom prst="rect">
            <a:avLst/>
          </a:prstGeom>
          <a:noFill/>
        </p:spPr>
        <p:txBody>
          <a:bodyPr lIns="91440" tIns="45720" rIns="91440" bIns="45720" anchor="t"/>
          <a:lstStyle>
            <a:lvl1pPr marL="419100" indent="-382588" latinLnBrk="1"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indent="-382270" defTabSz="914377">
              <a:buNone/>
              <a:defRPr/>
            </a:pPr>
            <a:r>
              <a:rPr lang="en-US" sz="2400" b="1" kern="1100" dirty="0" smtClean="0">
                <a:solidFill>
                  <a:srgbClr val="01686D"/>
                </a:solidFill>
                <a:latin typeface="Malgun Gothic"/>
                <a:ea typeface="Malgun Gothic"/>
                <a:cs typeface="Malgun Gothic Semilight"/>
              </a:rPr>
              <a:t>Training Techniques</a:t>
            </a:r>
            <a:endParaRPr lang="en-US" sz="2400" b="1" kern="1100" dirty="0">
              <a:solidFill>
                <a:srgbClr val="01686D"/>
              </a:solidFill>
              <a:latin typeface="Malgun Gothic"/>
              <a:ea typeface="Malgun Gothic"/>
              <a:cs typeface="Malgun Gothic Semi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6400" y="1201740"/>
            <a:ext cx="10476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212529"/>
                </a:solidFill>
                <a:latin typeface="-apple-system"/>
              </a:rPr>
              <a:t>Pretraining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: UDP method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이용하여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backbone training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하여 정확도를 올렸습니다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69.7% AP -&gt; 70.3 AP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6400" y="2047171"/>
            <a:ext cx="115397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Optimization Strategy: overfitting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줄이기 위해서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Exponential Moving Average (EMA)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사용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 Flat Cosine Annealing strategy 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사용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 normalization layer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에서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weight decay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를 억제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6400" y="3091701"/>
            <a:ext cx="11097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Two-stage training augmentations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augmentation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을 강하게 하여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180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에포크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돌리고 약하게 해서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30 </a:t>
            </a:r>
            <a:r>
              <a:rPr lang="ko-KR" altLang="en-US" dirty="0" err="1">
                <a:solidFill>
                  <a:srgbClr val="212529"/>
                </a:solidFill>
                <a:latin typeface="-apple-system"/>
              </a:rPr>
              <a:t>에포크를</a:t>
            </a: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 더 돌립니다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12529"/>
                </a:solidFill>
                <a:latin typeface="-apple-system"/>
              </a:rPr>
              <a:t>사용 </a:t>
            </a:r>
            <a:r>
              <a:rPr lang="en-US" altLang="ko-KR" dirty="0">
                <a:solidFill>
                  <a:srgbClr val="212529"/>
                </a:solidFill>
                <a:latin typeface="-apple-system"/>
              </a:rPr>
              <a:t>augmentation: random scaling, random rotation, Cutout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72944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50349</TotalTime>
  <Words>886</Words>
  <Application>Microsoft Office PowerPoint</Application>
  <PresentationFormat>와이드스크린</PresentationFormat>
  <Paragraphs>128</Paragraphs>
  <Slides>21</Slides>
  <Notes>20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-apple-system</vt:lpstr>
      <vt:lpstr>Biome Light</vt:lpstr>
      <vt:lpstr>KaTeX_Main</vt:lpstr>
      <vt:lpstr>KaTeX_Math</vt:lpstr>
      <vt:lpstr>Malgun Gothic Semilight</vt:lpstr>
      <vt:lpstr>맑은 고딕</vt:lpstr>
      <vt:lpstr>맑은 고딕</vt:lpstr>
      <vt:lpstr>Arial</vt:lpstr>
      <vt:lpstr>Calibri</vt:lpstr>
      <vt:lpstr>Calibri Light</vt:lpstr>
      <vt:lpstr>Times New Roman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itman.mi2rl@gmail.com</cp:lastModifiedBy>
  <cp:revision>388</cp:revision>
  <dcterms:created xsi:type="dcterms:W3CDTF">2012-07-30T17:18:39Z</dcterms:created>
  <dcterms:modified xsi:type="dcterms:W3CDTF">2024-04-01T04:49:28Z</dcterms:modified>
</cp:coreProperties>
</file>